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9"/>
  </p:notesMasterIdLst>
  <p:handoutMasterIdLst>
    <p:handoutMasterId r:id="rId10"/>
  </p:handoutMasterIdLst>
  <p:sldIdLst>
    <p:sldId id="430" r:id="rId5"/>
    <p:sldId id="439" r:id="rId6"/>
    <p:sldId id="440" r:id="rId7"/>
    <p:sldId id="445" r:id="rId8"/>
  </p:sldIdLst>
  <p:sldSz cx="24382413" cy="13716000"/>
  <p:notesSz cx="6858000" cy="9144000"/>
  <p:embeddedFontLst>
    <p:embeddedFont>
      <p:font typeface="Bitter" pitchFamily="2" charset="77"/>
      <p:regular r:id="rId11"/>
      <p:bold r:id="rId12"/>
      <p:italic r:id="rId13"/>
      <p:boldItalic r:id="rId14"/>
    </p:embeddedFont>
    <p:embeddedFont>
      <p:font typeface="Bitter SemiBold" pitchFamily="2" charset="77"/>
      <p:regular r:id="rId15"/>
      <p:bold r:id="rId16"/>
      <p:italic r:id="rId17"/>
      <p:boldItalic r:id="rId18"/>
    </p:embeddedFont>
    <p:embeddedFont>
      <p:font typeface="Rubik" pitchFamily="2" charset="-79"/>
      <p:regular r:id="rId19"/>
      <p:bold r:id="rId20"/>
      <p:italic r:id="rId21"/>
      <p:boldItalic r:id="rId22"/>
    </p:embeddedFont>
    <p:embeddedFont>
      <p:font typeface="Rubik Medium" pitchFamily="2" charset="-79"/>
      <p:regular r:id="rId23"/>
      <p:bold r:id="rId24"/>
      <p:italic r:id="rId25"/>
      <p:boldItalic r:id="rId26"/>
    </p:embeddedFont>
    <p:embeddedFont>
      <p:font typeface="Rubik SemiBold" pitchFamily="2" charset="-79"/>
      <p:regular r:id="rId27"/>
      <p:bold r:id="rId28"/>
      <p:italic r:id="rId29"/>
      <p:boldItalic r:id="rId30"/>
    </p:embeddedFont>
  </p:embeddedFontLst>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4" autoAdjust="0"/>
    <p:restoredTop sz="69726" autoAdjust="0"/>
  </p:normalViewPr>
  <p:slideViewPr>
    <p:cSldViewPr snapToGrid="0">
      <p:cViewPr varScale="1">
        <p:scale>
          <a:sx n="43" d="100"/>
          <a:sy n="43" d="100"/>
        </p:scale>
        <p:origin x="2192" y="232"/>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font" Target="fonts/font1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ableStyles" Target="tableStyles.xml"/><Relationship Id="rId10" Type="http://schemas.openxmlformats.org/officeDocument/2006/relationships/handoutMaster" Target="handoutMasters/handoutMaster1.xml"/><Relationship Id="rId19" Type="http://schemas.openxmlformats.org/officeDocument/2006/relationships/font" Target="fonts/font9.fntdata"/><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15/09/2025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15/09/2025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Title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dirty="0"/>
          </a:p>
        </p:txBody>
      </p:sp>
    </p:spTree>
    <p:extLst>
      <p:ext uri="{BB962C8B-B14F-4D97-AF65-F5344CB8AC3E}">
        <p14:creationId xmlns:p14="http://schemas.microsoft.com/office/powerpoint/2010/main" val="2064635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Divider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pPr/>
              <a:t>2</a:t>
            </a:fld>
            <a:endParaRPr lang="en-GB" dirty="0"/>
          </a:p>
        </p:txBody>
      </p:sp>
    </p:spTree>
    <p:extLst>
      <p:ext uri="{BB962C8B-B14F-4D97-AF65-F5344CB8AC3E}">
        <p14:creationId xmlns:p14="http://schemas.microsoft.com/office/powerpoint/2010/main" val="695037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latin typeface="Rubik" panose="020B0604020202020204" charset="-79"/>
                <a:cs typeface="Rubik" panose="020B0604020202020204" charset="-79"/>
              </a:rPr>
              <a:t>Please add your node name and hosted portal name to the title and replace the image with something relevant to your example. Replace the GBIF logos with the logos of your node and any other partners involved.</a:t>
            </a:r>
          </a:p>
          <a:p>
            <a:endParaRPr lang="en-GB" sz="1800" dirty="0">
              <a:latin typeface="Rubik" panose="020B0604020202020204" charset="-79"/>
              <a:cs typeface="Rubik" panose="020B0604020202020204" charset="-79"/>
            </a:endParaRPr>
          </a:p>
          <a:p>
            <a:pPr rtl="0" fontAlgn="base">
              <a:spcBef>
                <a:spcPts val="0"/>
              </a:spcBef>
              <a:spcAft>
                <a:spcPts val="0"/>
              </a:spcAft>
              <a:buFont typeface="+mj-lt"/>
              <a:buNone/>
            </a:pPr>
            <a:r>
              <a:rPr lang="en-GB" sz="1800" b="1" i="0" u="none" strike="noStrike" dirty="0">
                <a:solidFill>
                  <a:schemeClr val="tx1"/>
                </a:solidFill>
                <a:effectLst/>
                <a:latin typeface="Rubik" panose="020B0604020202020204" charset="-79"/>
                <a:cs typeface="Rubik" panose="020B0604020202020204" charset="-79"/>
              </a:rPr>
              <a:t>Use this slide to share y</a:t>
            </a:r>
            <a:r>
              <a:rPr lang="en-US" sz="1800" b="1" i="0" u="none" strike="noStrike" dirty="0">
                <a:solidFill>
                  <a:srgbClr val="000000"/>
                </a:solidFill>
                <a:effectLst/>
                <a:latin typeface="Rubik" panose="020B0604020202020204" charset="-79"/>
                <a:cs typeface="Rubik" panose="020B0604020202020204" charset="-79"/>
              </a:rPr>
              <a:t>our experiences in developing your hosted portal.  Consider the following:</a:t>
            </a:r>
          </a:p>
          <a:p>
            <a:pPr rtl="0" fontAlgn="base">
              <a:spcBef>
                <a:spcPts val="0"/>
              </a:spcBef>
              <a:spcAft>
                <a:spcPts val="0"/>
              </a:spcAft>
              <a:buFont typeface="+mj-lt"/>
              <a:buNone/>
            </a:pPr>
            <a:endParaRPr lang="en-US" sz="1800" b="1" i="0" u="none" strike="noStrike" dirty="0">
              <a:solidFill>
                <a:srgbClr val="000000"/>
              </a:solidFill>
              <a:effectLst/>
              <a:latin typeface="Rubik" panose="020B0604020202020204" charset="-79"/>
              <a:cs typeface="Rubik" panose="020B0604020202020204" charset="-79"/>
            </a:endParaRP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Why did you ask for a hosted portal ?</a:t>
            </a: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How did it help your node or institution ?</a:t>
            </a: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Did you previously have a website/data portal? Did the hosted portal replace it or is it still running?</a:t>
            </a: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Specific pages or features developed or implemented ?</a:t>
            </a:r>
          </a:p>
          <a:p>
            <a:pPr rtl="0" fontAlgn="base">
              <a:spcBef>
                <a:spcPts val="0"/>
              </a:spcBef>
              <a:spcAft>
                <a:spcPts val="0"/>
              </a:spcAft>
              <a:buFont typeface="+mj-lt"/>
              <a:buNone/>
            </a:pPr>
            <a:r>
              <a:rPr lang="en-US" sz="1800" b="0">
                <a:effectLst/>
                <a:latin typeface="Rubik" panose="020B0604020202020204" charset="-79"/>
                <a:cs typeface="Rubik" panose="020B0604020202020204" charset="-79"/>
              </a:rPr>
              <a:t>How do you use the portal to reach your community?</a:t>
            </a:r>
          </a:p>
          <a:p>
            <a:pPr rtl="0" fontAlgn="base">
              <a:spcBef>
                <a:spcPts val="0"/>
              </a:spcBef>
              <a:spcAft>
                <a:spcPts val="0"/>
              </a:spcAft>
              <a:buFont typeface="+mj-lt"/>
              <a:buNone/>
            </a:pPr>
            <a:endParaRPr lang="en-US" sz="1800" b="0" dirty="0">
              <a:effectLst/>
              <a:latin typeface="Rubik" panose="020B0604020202020204" charset="-79"/>
              <a:cs typeface="Rubik" panose="020B0604020202020204" charset="-79"/>
            </a:endParaRPr>
          </a:p>
          <a:p>
            <a:br>
              <a:rPr lang="en-US" sz="1800" dirty="0">
                <a:latin typeface="Rubik" panose="020B0604020202020204" charset="-79"/>
                <a:cs typeface="Rubik" panose="020B0604020202020204" charset="-79"/>
              </a:rPr>
            </a:br>
            <a:endParaRPr lang="en-GB" sz="1800" dirty="0">
              <a:latin typeface="Rubik" panose="020B0604020202020204" charset="-79"/>
              <a:cs typeface="Rubik" panose="020B0604020202020204" charset="-79"/>
            </a:endParaRPr>
          </a:p>
        </p:txBody>
      </p:sp>
      <p:sp>
        <p:nvSpPr>
          <p:cNvPr id="4" name="Slide Number Placeholder 3"/>
          <p:cNvSpPr>
            <a:spLocks noGrp="1"/>
          </p:cNvSpPr>
          <p:nvPr>
            <p:ph type="sldNum" sz="quarter" idx="5"/>
          </p:nvPr>
        </p:nvSpPr>
        <p:spPr/>
        <p:txBody>
          <a:bodyPr/>
          <a:lstStyle/>
          <a:p>
            <a:fld id="{25B5EE77-8CAC-4815-8642-F6182C046882}" type="slidenum">
              <a:rPr lang="en-GB" smtClean="0"/>
              <a:pPr/>
              <a:t>3</a:t>
            </a:fld>
            <a:endParaRPr lang="en-GB" dirty="0"/>
          </a:p>
        </p:txBody>
      </p:sp>
    </p:spTree>
    <p:extLst>
      <p:ext uri="{BB962C8B-B14F-4D97-AF65-F5344CB8AC3E}">
        <p14:creationId xmlns:p14="http://schemas.microsoft.com/office/powerpoint/2010/main" val="274355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Thank you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pPr/>
              <a:t>4</a:t>
            </a:fld>
            <a:endParaRPr lang="en-GB" dirty="0"/>
          </a:p>
        </p:txBody>
      </p:sp>
    </p:spTree>
    <p:extLst>
      <p:ext uri="{BB962C8B-B14F-4D97-AF65-F5344CB8AC3E}">
        <p14:creationId xmlns:p14="http://schemas.microsoft.com/office/powerpoint/2010/main" val="141369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GB"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GB" smtClean="0"/>
              <a:pPr/>
              <a:t>15/09/2025</a:t>
            </a:fld>
            <a:endParaRPr lang="en-GB"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GB"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GB" smtClean="0"/>
              <a:pPr/>
              <a:t>‹#›</a:t>
            </a:fld>
            <a:endParaRPr lang="en-GB"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here to add text for your presentation title</a:t>
            </a:r>
            <a:endParaRPr lang="en-GB"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GB"/>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GB"/>
              <a:t>Click to add presenter’s name | Job title</a:t>
            </a:r>
            <a:endParaRPr lang="en-GB" dirty="0"/>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GB"/>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GB" smtClean="0"/>
              <a:pPr/>
              <a:t>15/09/2025</a:t>
            </a:fld>
            <a:endParaRPr lang="en-GB"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GB"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GB" smtClean="0"/>
              <a:pPr/>
              <a:t>‹#›</a:t>
            </a:fld>
            <a:endParaRPr lang="en-GB"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GB"/>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GB"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Enter subtitle</a:t>
            </a:r>
            <a:endParaRPr lang="en-GB"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GB"/>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GB"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Enter subtitle</a:t>
            </a:r>
            <a:endParaRPr lang="en-GB"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GB"/>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GB"/>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GB"/>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GB"/>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GB"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GB"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GB"/>
              <a:t>Click to add background image</a:t>
            </a:r>
          </a:p>
          <a:p>
            <a:r>
              <a:rPr lang="en-GB"/>
              <a:t>e</a:t>
            </a:r>
          </a:p>
          <a:p>
            <a:endParaRPr lang="en-GB"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GB"/>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GB" smtClean="0"/>
              <a:pPr/>
              <a:t>15/09/2025</a:t>
            </a:fld>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GB"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GB" smtClean="0"/>
              <a:pPr/>
              <a:t>15/09/2025</a:t>
            </a:fld>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GB" smtClean="0"/>
              <a:pPr/>
              <a:t>15/09/2025</a:t>
            </a:fld>
            <a:endParaRPr lang="en-GB"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GB"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GB" smtClean="0"/>
              <a:pPr/>
              <a:t>‹#›</a:t>
            </a:fld>
            <a:endParaRPr lang="en-GB"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GB"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GB"/>
              <a:t>Click to add divider title text</a:t>
            </a:r>
            <a:endParaRPr lang="en-GB" dirty="0"/>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GB"/>
              <a:t>Click to add any additional text if needed</a:t>
            </a:r>
            <a:endParaRPr lang="en-GB" dirty="0"/>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GB"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GB"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GB"/>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GB"/>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GB"/>
              <a:t>Second level</a:t>
            </a:r>
          </a:p>
          <a:p>
            <a:pPr lvl="2"/>
            <a:r>
              <a:rPr lang="en-GB"/>
              <a:t>Third level</a:t>
            </a:r>
          </a:p>
          <a:p>
            <a:pPr lvl="3"/>
            <a:r>
              <a:rPr lang="en-GB"/>
              <a:t>Fourth level</a:t>
            </a:r>
          </a:p>
          <a:p>
            <a:pPr lvl="4"/>
            <a:r>
              <a:rPr lang="en-GB"/>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GB" smtClean="0"/>
              <a:t>15/09/2025</a:t>
            </a:fld>
            <a:endParaRPr lang="en-GB"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GB"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GB" smtClean="0"/>
              <a:t>‹#›</a:t>
            </a:fld>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GB"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endParaRPr lang="en-GB" dirty="0"/>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endParaRPr lang="en-GB" dirty="0"/>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endParaRPr lang="en-GB" dirty="0"/>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GB"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GB"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GB"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GB"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GB" smtClean="0"/>
              <a:pPr/>
              <a:t>15/09/2025</a:t>
            </a:fld>
            <a:endParaRPr lang="en-GB"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GB" smtClean="0"/>
              <a:pPr/>
              <a:t>‹#›</a:t>
            </a:fld>
            <a:endParaRPr lang="en-GB"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GB" dirty="0"/>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a:latin typeface="Rubik" pitchFamily="2" charset="-79"/>
            </a:endParaRPr>
          </a:p>
          <a:p>
            <a:pPr algn="ctr"/>
            <a:endParaRPr lang="en-GB" sz="7200" b="0" i="0">
              <a:latin typeface="Rubik" pitchFamily="2" charset="-79"/>
            </a:endParaRPr>
          </a:p>
          <a:p>
            <a:pPr algn="ctr"/>
            <a:endParaRPr lang="en-GB" sz="7200" b="0" i="0">
              <a:latin typeface="Rubik" pitchFamily="2" charset="-79"/>
            </a:endParaRPr>
          </a:p>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GB"/>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GB"/>
              <a:t>Click to add presenter’s name | Job title</a:t>
            </a:r>
            <a:endParaRPr lang="en-GB" dirty="0"/>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Haga clic para modificar los estilos de texto del patrón</a:t>
            </a:r>
          </a:p>
          <a:p>
            <a:pPr lvl="1"/>
            <a:r>
              <a:rPr lang="en-GB"/>
              <a:t>Segundo nivel</a:t>
            </a:r>
          </a:p>
          <a:p>
            <a:pPr lvl="2"/>
            <a:r>
              <a:rPr lang="en-GB"/>
              <a:t>Tercer nivel</a:t>
            </a:r>
          </a:p>
          <a:p>
            <a:pPr lvl="3"/>
            <a:r>
              <a:rPr lang="en-GB"/>
              <a:t>Cuarto nivel</a:t>
            </a:r>
          </a:p>
          <a:p>
            <a:pPr lvl="4"/>
            <a:r>
              <a:rPr lang="en-GB"/>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GB" smtClean="0"/>
              <a:pPr/>
              <a:t>15/09/2025</a:t>
            </a:fld>
            <a:endParaRPr lang="en-GB"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GB"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GB" smtClean="0"/>
              <a:pPr/>
              <a:t>‹#›</a:t>
            </a:fld>
            <a:endParaRPr lang="en-GB"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GB" dirty="0"/>
              <a:t>Global Nodes Training – Hosted Portal Experiences</a:t>
            </a:r>
          </a:p>
        </p:txBody>
      </p:sp>
      <p:sp>
        <p:nvSpPr>
          <p:cNvPr id="5" name="Text Placeholder 4">
            <a:extLst>
              <a:ext uri="{FF2B5EF4-FFF2-40B4-BE49-F238E27FC236}">
                <a16:creationId xmlns:a16="http://schemas.microsoft.com/office/drawing/2014/main" id="{D0712796-02A2-5894-452E-11F064C962A5}"/>
              </a:ext>
            </a:extLst>
          </p:cNvPr>
          <p:cNvSpPr>
            <a:spLocks noGrp="1"/>
          </p:cNvSpPr>
          <p:nvPr>
            <p:ph type="body" sz="quarter" idx="13"/>
          </p:nvPr>
        </p:nvSpPr>
        <p:spPr/>
        <p:txBody>
          <a:bodyPr/>
          <a:lstStyle/>
          <a:p>
            <a:r>
              <a:rPr lang="en-GB" dirty="0"/>
              <a:t>GBIF Participant Node Managers Committee</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1230" y="12283937"/>
            <a:ext cx="12192436" cy="720725"/>
          </a:xfrm>
          <a:solidFill>
            <a:schemeClr val="accent1">
              <a:alpha val="85000"/>
            </a:schemeClr>
          </a:solidFill>
        </p:spPr>
        <p:txBody>
          <a:bodyPr/>
          <a:lstStyle/>
          <a:p>
            <a:r>
              <a:rPr lang="en-GB" dirty="0"/>
              <a:t>16 October 2025</a:t>
            </a:r>
          </a:p>
        </p:txBody>
      </p:sp>
    </p:spTree>
    <p:custDataLst>
      <p:tags r:id="rId1"/>
    </p:custDataLst>
    <p:extLst>
      <p:ext uri="{BB962C8B-B14F-4D97-AF65-F5344CB8AC3E}">
        <p14:creationId xmlns:p14="http://schemas.microsoft.com/office/powerpoint/2010/main" val="4071623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46697-6BE3-A6AD-23A9-2AE6A42F2CC2}"/>
              </a:ext>
            </a:extLst>
          </p:cNvPr>
          <p:cNvSpPr>
            <a:spLocks noGrp="1"/>
          </p:cNvSpPr>
          <p:nvPr>
            <p:ph type="title"/>
          </p:nvPr>
        </p:nvSpPr>
        <p:spPr/>
        <p:txBody>
          <a:bodyPr>
            <a:normAutofit/>
          </a:bodyPr>
          <a:lstStyle/>
          <a:p>
            <a:r>
              <a:rPr lang="en-US" dirty="0"/>
              <a:t>Emerging themes, expanding partnerships</a:t>
            </a:r>
            <a:endParaRPr lang="en-GB" dirty="0"/>
          </a:p>
        </p:txBody>
      </p:sp>
      <p:sp>
        <p:nvSpPr>
          <p:cNvPr id="3" name="Text Placeholder 2">
            <a:extLst>
              <a:ext uri="{FF2B5EF4-FFF2-40B4-BE49-F238E27FC236}">
                <a16:creationId xmlns:a16="http://schemas.microsoft.com/office/drawing/2014/main" id="{C0BA1BA7-FB61-1BE0-E00E-5CEDA03863F7}"/>
              </a:ext>
            </a:extLst>
          </p:cNvPr>
          <p:cNvSpPr>
            <a:spLocks noGrp="1"/>
          </p:cNvSpPr>
          <p:nvPr>
            <p:ph type="body" sz="quarter" idx="14"/>
          </p:nvPr>
        </p:nvSpPr>
        <p:spPr/>
        <p:txBody>
          <a:bodyPr/>
          <a:lstStyle/>
          <a:p>
            <a:r>
              <a:rPr lang="en-GB" dirty="0"/>
              <a:t>Node Experiences and Perspectives for the Future</a:t>
            </a:r>
          </a:p>
        </p:txBody>
      </p:sp>
      <p:sp>
        <p:nvSpPr>
          <p:cNvPr id="9" name="Content Placeholder 8">
            <a:extLst>
              <a:ext uri="{FF2B5EF4-FFF2-40B4-BE49-F238E27FC236}">
                <a16:creationId xmlns:a16="http://schemas.microsoft.com/office/drawing/2014/main" id="{2D7D3B4D-9C19-217B-1704-0F60B9179656}"/>
              </a:ext>
            </a:extLst>
          </p:cNvPr>
          <p:cNvSpPr>
            <a:spLocks noGrp="1"/>
          </p:cNvSpPr>
          <p:nvPr>
            <p:ph sz="quarter" idx="16"/>
          </p:nvPr>
        </p:nvSpPr>
        <p:spPr/>
        <p:txBody>
          <a:bodyPr/>
          <a:lstStyle/>
          <a:p>
            <a:endParaRPr lang="en-DK"/>
          </a:p>
        </p:txBody>
      </p:sp>
      <p:pic>
        <p:nvPicPr>
          <p:cNvPr id="1026" name="Picture 2">
            <a:extLst>
              <a:ext uri="{FF2B5EF4-FFF2-40B4-BE49-F238E27FC236}">
                <a16:creationId xmlns:a16="http://schemas.microsoft.com/office/drawing/2014/main" id="{9AF7DAB2-A0E1-C96E-6F5F-71061427B693}"/>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6294" b="629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2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3ECBC2-120E-04AD-0C69-FCF6236CA105}"/>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D9371BD1-7678-EA62-E9A1-C6A23E6797E9}"/>
              </a:ext>
            </a:extLst>
          </p:cNvPr>
          <p:cNvSpPr>
            <a:spLocks noGrp="1"/>
          </p:cNvSpPr>
          <p:nvPr>
            <p:ph type="title"/>
          </p:nvPr>
        </p:nvSpPr>
        <p:spPr/>
        <p:txBody>
          <a:bodyPr>
            <a:normAutofit fontScale="90000"/>
          </a:bodyPr>
          <a:lstStyle/>
          <a:p>
            <a:r>
              <a:rPr lang="en-GB" dirty="0"/>
              <a:t>Hosted portals experiences</a:t>
            </a:r>
            <a:br>
              <a:rPr lang="en-GB" dirty="0"/>
            </a:br>
            <a:r>
              <a:rPr lang="en-GB" dirty="0"/>
              <a:t>[Node Name] [Hosted portal name]</a:t>
            </a:r>
          </a:p>
        </p:txBody>
      </p:sp>
      <p:sp>
        <p:nvSpPr>
          <p:cNvPr id="5" name="Text Placeholder 4">
            <a:extLst>
              <a:ext uri="{FF2B5EF4-FFF2-40B4-BE49-F238E27FC236}">
                <a16:creationId xmlns:a16="http://schemas.microsoft.com/office/drawing/2014/main" id="{FCBBB424-01CC-C910-8753-DB47F35C2FB7}"/>
              </a:ext>
            </a:extLst>
          </p:cNvPr>
          <p:cNvSpPr>
            <a:spLocks noGrp="1"/>
          </p:cNvSpPr>
          <p:nvPr>
            <p:ph type="body" sz="quarter" idx="14"/>
          </p:nvPr>
        </p:nvSpPr>
        <p:spPr/>
        <p:txBody>
          <a:bodyPr/>
          <a:lstStyle/>
          <a:p>
            <a:endParaRPr lang="en-GB" dirty="0"/>
          </a:p>
        </p:txBody>
      </p:sp>
      <p:pic>
        <p:nvPicPr>
          <p:cNvPr id="9" name="Picture 8">
            <a:extLst>
              <a:ext uri="{FF2B5EF4-FFF2-40B4-BE49-F238E27FC236}">
                <a16:creationId xmlns:a16="http://schemas.microsoft.com/office/drawing/2014/main" id="{FB1FE6DB-0D63-82F7-C3B6-5B650DEC3A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2142321" y="10835413"/>
            <a:ext cx="1337234" cy="720000"/>
          </a:xfrm>
          <a:prstGeom prst="rect">
            <a:avLst/>
          </a:prstGeom>
        </p:spPr>
      </p:pic>
      <p:pic>
        <p:nvPicPr>
          <p:cNvPr id="11" name="Picture 10">
            <a:extLst>
              <a:ext uri="{FF2B5EF4-FFF2-40B4-BE49-F238E27FC236}">
                <a16:creationId xmlns:a16="http://schemas.microsoft.com/office/drawing/2014/main" id="{E466232C-D098-8DB4-4050-940638AD97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3593988" y="10835413"/>
            <a:ext cx="1337234" cy="720000"/>
          </a:xfrm>
          <a:prstGeom prst="rect">
            <a:avLst/>
          </a:prstGeom>
        </p:spPr>
      </p:pic>
      <p:pic>
        <p:nvPicPr>
          <p:cNvPr id="12" name="Picture 11">
            <a:extLst>
              <a:ext uri="{FF2B5EF4-FFF2-40B4-BE49-F238E27FC236}">
                <a16:creationId xmlns:a16="http://schemas.microsoft.com/office/drawing/2014/main" id="{7E2DB4AD-1A8C-E8A0-9633-03DF759C15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5045655" y="10835413"/>
            <a:ext cx="1337234" cy="720000"/>
          </a:xfrm>
          <a:prstGeom prst="rect">
            <a:avLst/>
          </a:prstGeom>
        </p:spPr>
      </p:pic>
      <p:pic>
        <p:nvPicPr>
          <p:cNvPr id="13" name="Picture 12">
            <a:extLst>
              <a:ext uri="{FF2B5EF4-FFF2-40B4-BE49-F238E27FC236}">
                <a16:creationId xmlns:a16="http://schemas.microsoft.com/office/drawing/2014/main" id="{03692362-DC2F-7A12-80C0-76165C7DF1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6497323" y="10835413"/>
            <a:ext cx="1337234" cy="720000"/>
          </a:xfrm>
          <a:prstGeom prst="rect">
            <a:avLst/>
          </a:prstGeom>
        </p:spPr>
      </p:pic>
      <p:pic>
        <p:nvPicPr>
          <p:cNvPr id="2054" name="Picture 6">
            <a:extLst>
              <a:ext uri="{FF2B5EF4-FFF2-40B4-BE49-F238E27FC236}">
                <a16:creationId xmlns:a16="http://schemas.microsoft.com/office/drawing/2014/main" id="{81A0EA49-E805-2AEF-E50B-8D78B50B69A9}"/>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11777" b="1177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976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78A12D-824A-1AE6-77C0-0F7004B4A4FC}"/>
              </a:ext>
            </a:extLst>
          </p:cNvPr>
          <p:cNvSpPr>
            <a:spLocks noGrp="1"/>
          </p:cNvSpPr>
          <p:nvPr>
            <p:ph type="title"/>
          </p:nvPr>
        </p:nvSpPr>
        <p:spPr/>
        <p:txBody>
          <a:bodyPr/>
          <a:lstStyle/>
          <a:p>
            <a:r>
              <a:rPr lang="en-GB" dirty="0"/>
              <a:t>Thank you!</a:t>
            </a:r>
          </a:p>
        </p:txBody>
      </p:sp>
      <p:sp>
        <p:nvSpPr>
          <p:cNvPr id="8" name="Text Placeholder 7">
            <a:extLst>
              <a:ext uri="{FF2B5EF4-FFF2-40B4-BE49-F238E27FC236}">
                <a16:creationId xmlns:a16="http://schemas.microsoft.com/office/drawing/2014/main" id="{C645EDDB-6D40-382B-A9E0-9AAF55E5C2F5}"/>
              </a:ext>
            </a:extLst>
          </p:cNvPr>
          <p:cNvSpPr>
            <a:spLocks noGrp="1"/>
          </p:cNvSpPr>
          <p:nvPr>
            <p:ph type="body" sz="quarter" idx="14"/>
          </p:nvPr>
        </p:nvSpPr>
        <p:spPr/>
        <p:txBody>
          <a:bodyPr/>
          <a:lstStyle/>
          <a:p>
            <a:r>
              <a:rPr lang="en-GB" dirty="0"/>
              <a:t>nodes@gbif.org</a:t>
            </a:r>
          </a:p>
        </p:txBody>
      </p:sp>
    </p:spTree>
    <p:extLst>
      <p:ext uri="{BB962C8B-B14F-4D97-AF65-F5344CB8AC3E}">
        <p14:creationId xmlns:p14="http://schemas.microsoft.com/office/powerpoint/2010/main" val="1978290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A21CB328-05E7-534F-80A6-CA584E16CAC9}" vid="{F493DEC8-ED28-AF41-9D16-B90D1F30E2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GBIF-2023 (8)</Template>
  <TotalTime>4108</TotalTime>
  <Words>191</Words>
  <Application>Microsoft Macintosh PowerPoint</Application>
  <PresentationFormat>Custom</PresentationFormat>
  <Paragraphs>26</Paragraphs>
  <Slides>4</Slides>
  <Notes>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Bitter SemiBold</vt:lpstr>
      <vt:lpstr>Rubik SemiBold</vt:lpstr>
      <vt:lpstr>Rubik</vt:lpstr>
      <vt:lpstr>Bitter</vt:lpstr>
      <vt:lpstr>Rubik Medium</vt:lpstr>
      <vt:lpstr>Tema de Office</vt:lpstr>
      <vt:lpstr>Global Nodes Training – Hosted Portal Experiences</vt:lpstr>
      <vt:lpstr>Emerging themes, expanding partnerships</vt:lpstr>
      <vt:lpstr>Hosted portals experiences [Node Name] [Hosted portal name]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Delete before presenting Please read the instruction given in this section</dc:title>
  <dc:creator>Melianie Rosemary Raymond</dc:creator>
  <cp:lastModifiedBy>Laura Anne Russell</cp:lastModifiedBy>
  <cp:revision>17</cp:revision>
  <dcterms:created xsi:type="dcterms:W3CDTF">2023-08-25T11:53:47Z</dcterms:created>
  <dcterms:modified xsi:type="dcterms:W3CDTF">2025-09-15T14:59:16Z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